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6858000" cx="12192000"/>
  <p:notesSz cx="6858000" cy="9144000"/>
  <p:embeddedFontLst>
    <p:embeddedFont>
      <p:font typeface="Noto Sans Medium"/>
      <p:regular r:id="rId20"/>
      <p:bold r:id="rId21"/>
      <p:italic r:id="rId22"/>
      <p:boldItalic r:id="rId23"/>
    </p:embeddedFont>
    <p:embeddedFont>
      <p:font typeface="Noto Sans"/>
      <p:regular r:id="rId24"/>
      <p:bold r:id="rId25"/>
      <p:italic r:id="rId26"/>
      <p:boldItalic r:id="rId27"/>
    </p:embeddedFont>
    <p:embeddedFont>
      <p:font typeface="Poppins SemiBold"/>
      <p:regular r:id="rId28"/>
      <p:bold r:id="rId29"/>
      <p:italic r:id="rId30"/>
      <p:boldItalic r:id="rId31"/>
    </p:embeddedFont>
    <p:embeddedFont>
      <p:font typeface="Open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710">
          <p15:clr>
            <a:srgbClr val="A4A3A4"/>
          </p15:clr>
        </p15:guide>
        <p15:guide id="4" pos="6970">
          <p15:clr>
            <a:srgbClr val="A4A3A4"/>
          </p15:clr>
        </p15:guide>
      </p15:sldGuideLst>
    </p:ext>
    <p:ext uri="GoogleSlidesCustomDataVersion2">
      <go:slidesCustomData xmlns:go="http://customooxmlschemas.google.com/" r:id="rId36" roundtripDataSignature="AMtx7mhlLZDpUF/aQke3Dhq+wPR22y2Q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D20DED2-C760-4FD8-95AC-02AAD91419F7}">
  <a:tblStyle styleId="{3D20DED2-C760-4FD8-95AC-02AAD91419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9DE22316-C386-4243-AE85-5743EBBD6F9F}" styleName="Table_1"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fill>
          <a:solidFill>
            <a:srgbClr val="4472C4">
              <a:alpha val="20000"/>
            </a:srgbClr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4472C4">
              <a:alpha val="20000"/>
            </a:srgbClr>
          </a:solidFill>
        </a:fill>
      </a:tcStyle>
    </a:band1V>
    <a:band2V>
      <a:tcTxStyle b="off" i="off"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 b="off" i="off"/>
    </a:seCell>
    <a:swCell>
      <a:tcTxStyle b="off" i="off"/>
    </a:swCell>
    <a:firstRow>
      <a:tcTxStyle b="on" i="off"/>
      <a:tcStyle>
        <a:tcBdr>
          <a:bottom>
            <a:ln cap="flat" cmpd="sng" w="25400">
              <a:solidFill>
                <a:srgbClr val="4472C4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710"/>
        <p:guide pos="697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toSansMedium-regular.fntdata"/><Relationship Id="rId22" Type="http://schemas.openxmlformats.org/officeDocument/2006/relationships/font" Target="fonts/NotoSansMedium-italic.fntdata"/><Relationship Id="rId21" Type="http://schemas.openxmlformats.org/officeDocument/2006/relationships/font" Target="fonts/NotoSansMedium-bold.fntdata"/><Relationship Id="rId24" Type="http://schemas.openxmlformats.org/officeDocument/2006/relationships/font" Target="fonts/NotoSans-regular.fntdata"/><Relationship Id="rId23" Type="http://schemas.openxmlformats.org/officeDocument/2006/relationships/font" Target="fonts/NotoSans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otoSans-italic.fntdata"/><Relationship Id="rId25" Type="http://schemas.openxmlformats.org/officeDocument/2006/relationships/font" Target="fonts/NotoSans-bold.fntdata"/><Relationship Id="rId28" Type="http://schemas.openxmlformats.org/officeDocument/2006/relationships/font" Target="fonts/PoppinsSemiBold-regular.fntdata"/><Relationship Id="rId27" Type="http://schemas.openxmlformats.org/officeDocument/2006/relationships/font" Target="fonts/Noto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Poppins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SemiBold-boldItalic.fntdata"/><Relationship Id="rId30" Type="http://schemas.openxmlformats.org/officeDocument/2006/relationships/font" Target="fonts/PoppinsSemiBold-italic.fntdata"/><Relationship Id="rId11" Type="http://schemas.openxmlformats.org/officeDocument/2006/relationships/slide" Target="slides/slide5.xml"/><Relationship Id="rId33" Type="http://schemas.openxmlformats.org/officeDocument/2006/relationships/font" Target="fonts/OpenSans-bold.fntdata"/><Relationship Id="rId10" Type="http://schemas.openxmlformats.org/officeDocument/2006/relationships/slide" Target="slides/slide4.xml"/><Relationship Id="rId32" Type="http://schemas.openxmlformats.org/officeDocument/2006/relationships/font" Target="fonts/OpenSans-regular.fntdata"/><Relationship Id="rId13" Type="http://schemas.openxmlformats.org/officeDocument/2006/relationships/slide" Target="slides/slide7.xml"/><Relationship Id="rId35" Type="http://schemas.openxmlformats.org/officeDocument/2006/relationships/font" Target="fonts/OpenSans-boldItalic.fntdata"/><Relationship Id="rId12" Type="http://schemas.openxmlformats.org/officeDocument/2006/relationships/slide" Target="slides/slide6.xml"/><Relationship Id="rId34" Type="http://schemas.openxmlformats.org/officeDocument/2006/relationships/font" Target="fonts/OpenSans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customschemas.google.com/relationships/presentationmetadata" Target="meta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9" name="Google Shape;11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e2328e4abd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6" name="Google Shape;226;g2e2328e4abd_1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e03a579e8b_1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2e03a579e8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e20fc32f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3" name="Google Shape;243;g2e20fc32f4a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e0418429a6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0" name="Google Shape;250;g2e0418429a6_0_1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704b201a57_2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2704b201a57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어디까지 진행정도?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711facc76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2711facc7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어디까지 진행정도?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704b201a57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0" name="Google Shape;180;g2704b201a57_2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e0418429a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3" name="Google Shape;193;g2e0418429a6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723ddd6eb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0" name="Google Shape;200;g2723ddd6eb1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723ddd6eb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8" name="Google Shape;208;g2723ddd6eb1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e0418429a6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7" name="Google Shape;217;g2e0418429a6_1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b="0" i="0" sz="6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5" name="Google Shape;15;p21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6" name="Google Shape;16;p21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3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4" name="Google Shape;94;p3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5" name="Google Shape;95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6" name="Google Shape;96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7" name="Google Shape;97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3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3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2" name="Google Shape;102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3" name="Google Shape;103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4" name="Google Shape;104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3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8" name="Google Shape;108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9" name="Google Shape;109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0" name="Google Shape;110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Google Shape;113;p3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4" name="Google Shape;114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5" name="Google Shape;115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6" name="Google Shape;116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9" name="Google Shape;1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20" name="Google Shape;2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>
  <p:cSld name="구역 머리글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23;p24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4" name="Google Shape;24;p24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bg>
      <p:bgPr>
        <a:solidFill>
          <a:schemeClr val="accent4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잔디, 자연, 꽃, 식물이(가) 표시된 사진&#10;&#10;자동 생성된 설명" id="26" name="Google Shape;2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789" y="885463"/>
            <a:ext cx="12203579" cy="59725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2"/>
          <p:cNvSpPr/>
          <p:nvPr/>
        </p:nvSpPr>
        <p:spPr>
          <a:xfrm flipH="1" rot="10800000">
            <a:off x="-11579" y="0"/>
            <a:ext cx="12203579" cy="4514125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8" name="Google Shape;28;p22"/>
          <p:cNvCxnSpPr/>
          <p:nvPr/>
        </p:nvCxnSpPr>
        <p:spPr>
          <a:xfrm>
            <a:off x="6095999" y="5231047"/>
            <a:ext cx="0" cy="387752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lg" w="lg" type="stealth"/>
          </a:ln>
        </p:spPr>
      </p:cxnSp>
      <p:grpSp>
        <p:nvGrpSpPr>
          <p:cNvPr id="29" name="Google Shape;29;p22"/>
          <p:cNvGrpSpPr/>
          <p:nvPr/>
        </p:nvGrpSpPr>
        <p:grpSpPr>
          <a:xfrm>
            <a:off x="1129146" y="4146629"/>
            <a:ext cx="669704" cy="734994"/>
            <a:chOff x="1261440" y="1189954"/>
            <a:chExt cx="1012368" cy="1111064"/>
          </a:xfrm>
        </p:grpSpPr>
        <p:sp>
          <p:nvSpPr>
            <p:cNvPr id="30" name="Google Shape;30;p22"/>
            <p:cNvSpPr/>
            <p:nvPr/>
          </p:nvSpPr>
          <p:spPr>
            <a:xfrm flipH="1">
              <a:off x="1261440" y="1189954"/>
              <a:ext cx="1012368" cy="1111064"/>
            </a:xfrm>
            <a:custGeom>
              <a:rect b="b" l="l" r="r" t="t"/>
              <a:pathLst>
                <a:path extrusionOk="0" h="1631940" w="1486974">
                  <a:moveTo>
                    <a:pt x="36836" y="408234"/>
                  </a:moveTo>
                  <a:cubicBezTo>
                    <a:pt x="-23660" y="513016"/>
                    <a:pt x="-7074" y="645769"/>
                    <a:pt x="67782" y="761722"/>
                  </a:cubicBezTo>
                  <a:lnTo>
                    <a:pt x="109755" y="816219"/>
                  </a:lnTo>
                  <a:lnTo>
                    <a:pt x="67782" y="870716"/>
                  </a:lnTo>
                  <a:cubicBezTo>
                    <a:pt x="-7074" y="986670"/>
                    <a:pt x="-23660" y="1119422"/>
                    <a:pt x="36836" y="1224204"/>
                  </a:cubicBezTo>
                  <a:cubicBezTo>
                    <a:pt x="97332" y="1328986"/>
                    <a:pt x="220592" y="1380999"/>
                    <a:pt x="358438" y="1374149"/>
                  </a:cubicBezTo>
                  <a:lnTo>
                    <a:pt x="426311" y="1365089"/>
                  </a:lnTo>
                  <a:lnTo>
                    <a:pt x="452400" y="1428396"/>
                  </a:lnTo>
                  <a:cubicBezTo>
                    <a:pt x="515391" y="1551200"/>
                    <a:pt x="622065" y="1631940"/>
                    <a:pt x="743057" y="1631940"/>
                  </a:cubicBezTo>
                  <a:cubicBezTo>
                    <a:pt x="864049" y="1631940"/>
                    <a:pt x="970723" y="1551200"/>
                    <a:pt x="1033714" y="1428396"/>
                  </a:cubicBezTo>
                  <a:lnTo>
                    <a:pt x="1059848" y="1364980"/>
                  </a:lnTo>
                  <a:lnTo>
                    <a:pt x="1128535" y="1374149"/>
                  </a:lnTo>
                  <a:cubicBezTo>
                    <a:pt x="1266382" y="1380999"/>
                    <a:pt x="1389642" y="1328986"/>
                    <a:pt x="1450138" y="1224204"/>
                  </a:cubicBezTo>
                  <a:cubicBezTo>
                    <a:pt x="1510634" y="1119422"/>
                    <a:pt x="1494048" y="986670"/>
                    <a:pt x="1419192" y="870716"/>
                  </a:cubicBezTo>
                  <a:lnTo>
                    <a:pt x="1377219" y="816219"/>
                  </a:lnTo>
                  <a:lnTo>
                    <a:pt x="1419192" y="761722"/>
                  </a:lnTo>
                  <a:cubicBezTo>
                    <a:pt x="1494048" y="645769"/>
                    <a:pt x="1510634" y="513016"/>
                    <a:pt x="1450138" y="408234"/>
                  </a:cubicBezTo>
                  <a:cubicBezTo>
                    <a:pt x="1389642" y="303452"/>
                    <a:pt x="1266382" y="251440"/>
                    <a:pt x="1128535" y="258290"/>
                  </a:cubicBezTo>
                  <a:lnTo>
                    <a:pt x="1060043" y="267433"/>
                  </a:lnTo>
                  <a:lnTo>
                    <a:pt x="1033714" y="203544"/>
                  </a:lnTo>
                  <a:cubicBezTo>
                    <a:pt x="970723" y="80740"/>
                    <a:pt x="864049" y="0"/>
                    <a:pt x="743057" y="0"/>
                  </a:cubicBezTo>
                  <a:cubicBezTo>
                    <a:pt x="622065" y="0"/>
                    <a:pt x="515391" y="80740"/>
                    <a:pt x="452400" y="203544"/>
                  </a:cubicBezTo>
                  <a:lnTo>
                    <a:pt x="426116" y="267324"/>
                  </a:lnTo>
                  <a:lnTo>
                    <a:pt x="358438" y="258290"/>
                  </a:lnTo>
                  <a:cubicBezTo>
                    <a:pt x="220592" y="251440"/>
                    <a:pt x="97332" y="303452"/>
                    <a:pt x="36836" y="4082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1" name="Google Shape;31;p22"/>
            <p:cNvSpPr/>
            <p:nvPr/>
          </p:nvSpPr>
          <p:spPr>
            <a:xfrm>
              <a:off x="1620558" y="1598420"/>
              <a:ext cx="294132" cy="29413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2" name="Google Shape;32;p22"/>
          <p:cNvSpPr/>
          <p:nvPr/>
        </p:nvSpPr>
        <p:spPr>
          <a:xfrm>
            <a:off x="0" y="0"/>
            <a:ext cx="12192000" cy="190876"/>
          </a:xfrm>
          <a:prstGeom prst="rect">
            <a:avLst/>
          </a:prstGeom>
          <a:solidFill>
            <a:schemeClr val="accent3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3" name="Google Shape;33;p22"/>
          <p:cNvGrpSpPr/>
          <p:nvPr/>
        </p:nvGrpSpPr>
        <p:grpSpPr>
          <a:xfrm>
            <a:off x="9782508" y="5550405"/>
            <a:ext cx="1095269" cy="815310"/>
            <a:chOff x="9782508" y="5512731"/>
            <a:chExt cx="1095269" cy="815310"/>
          </a:xfrm>
        </p:grpSpPr>
        <p:grpSp>
          <p:nvGrpSpPr>
            <p:cNvPr id="34" name="Google Shape;34;p22"/>
            <p:cNvGrpSpPr/>
            <p:nvPr/>
          </p:nvGrpSpPr>
          <p:grpSpPr>
            <a:xfrm flipH="1">
              <a:off x="10457224" y="5512731"/>
              <a:ext cx="420553" cy="815310"/>
              <a:chOff x="7852354" y="-1072560"/>
              <a:chExt cx="1922402" cy="3726880"/>
            </a:xfrm>
          </p:grpSpPr>
          <p:grpSp>
            <p:nvGrpSpPr>
              <p:cNvPr id="35" name="Google Shape;35;p22"/>
              <p:cNvGrpSpPr/>
              <p:nvPr/>
            </p:nvGrpSpPr>
            <p:grpSpPr>
              <a:xfrm>
                <a:off x="7852354" y="-1072560"/>
                <a:ext cx="1922402" cy="3066647"/>
                <a:chOff x="7852354" y="-1072560"/>
                <a:chExt cx="1922402" cy="3066647"/>
              </a:xfrm>
            </p:grpSpPr>
            <p:sp>
              <p:nvSpPr>
                <p:cNvPr id="36" name="Google Shape;36;p22"/>
                <p:cNvSpPr/>
                <p:nvPr/>
              </p:nvSpPr>
              <p:spPr>
                <a:xfrm>
                  <a:off x="8653597" y="-978614"/>
                  <a:ext cx="319917" cy="1199273"/>
                </a:xfrm>
                <a:custGeom>
                  <a:rect b="b" l="l" r="r" t="t"/>
                  <a:pathLst>
                    <a:path extrusionOk="0" h="1199273" w="319917">
                      <a:moveTo>
                        <a:pt x="159959" y="0"/>
                      </a:moveTo>
                      <a:lnTo>
                        <a:pt x="221893" y="114105"/>
                      </a:lnTo>
                      <a:cubicBezTo>
                        <a:pt x="285013" y="263338"/>
                        <a:pt x="319917" y="427411"/>
                        <a:pt x="319917" y="599636"/>
                      </a:cubicBezTo>
                      <a:cubicBezTo>
                        <a:pt x="319917" y="771861"/>
                        <a:pt x="285013" y="935934"/>
                        <a:pt x="221893" y="1085167"/>
                      </a:cubicBezTo>
                      <a:lnTo>
                        <a:pt x="159959" y="1199273"/>
                      </a:lnTo>
                      <a:lnTo>
                        <a:pt x="98024" y="1085167"/>
                      </a:lnTo>
                      <a:cubicBezTo>
                        <a:pt x="34904" y="935934"/>
                        <a:pt x="0" y="771861"/>
                        <a:pt x="0" y="599636"/>
                      </a:cubicBezTo>
                      <a:cubicBezTo>
                        <a:pt x="0" y="427411"/>
                        <a:pt x="34904" y="263338"/>
                        <a:pt x="98024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" name="Google Shape;37;p22"/>
                <p:cNvSpPr/>
                <p:nvPr/>
              </p:nvSpPr>
              <p:spPr>
                <a:xfrm rot="2700000">
                  <a:off x="8133884" y="-791031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8" name="Google Shape;38;p22"/>
                <p:cNvSpPr/>
                <p:nvPr/>
              </p:nvSpPr>
              <p:spPr>
                <a:xfrm rot="2700000">
                  <a:off x="8133884" y="-218909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9" name="Google Shape;39;p22"/>
                <p:cNvSpPr/>
                <p:nvPr/>
              </p:nvSpPr>
              <p:spPr>
                <a:xfrm rot="2700000">
                  <a:off x="8133884" y="353214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cxnSp>
            <p:nvCxnSpPr>
              <p:cNvPr id="40" name="Google Shape;40;p22"/>
              <p:cNvCxnSpPr/>
              <p:nvPr/>
            </p:nvCxnSpPr>
            <p:spPr>
              <a:xfrm>
                <a:off x="8813555" y="-399823"/>
                <a:ext cx="0" cy="3054143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41" name="Google Shape;41;p22"/>
            <p:cNvGrpSpPr/>
            <p:nvPr/>
          </p:nvGrpSpPr>
          <p:grpSpPr>
            <a:xfrm flipH="1">
              <a:off x="9782508" y="5512731"/>
              <a:ext cx="420553" cy="815310"/>
              <a:chOff x="7852354" y="-1072560"/>
              <a:chExt cx="1922402" cy="3726880"/>
            </a:xfrm>
          </p:grpSpPr>
          <p:grpSp>
            <p:nvGrpSpPr>
              <p:cNvPr id="42" name="Google Shape;42;p22"/>
              <p:cNvGrpSpPr/>
              <p:nvPr/>
            </p:nvGrpSpPr>
            <p:grpSpPr>
              <a:xfrm>
                <a:off x="7852354" y="-1072560"/>
                <a:ext cx="1922402" cy="3066647"/>
                <a:chOff x="7852354" y="-1072560"/>
                <a:chExt cx="1922402" cy="3066647"/>
              </a:xfrm>
            </p:grpSpPr>
            <p:sp>
              <p:nvSpPr>
                <p:cNvPr id="43" name="Google Shape;43;p22"/>
                <p:cNvSpPr/>
                <p:nvPr/>
              </p:nvSpPr>
              <p:spPr>
                <a:xfrm>
                  <a:off x="8653597" y="-978614"/>
                  <a:ext cx="319917" cy="1199273"/>
                </a:xfrm>
                <a:custGeom>
                  <a:rect b="b" l="l" r="r" t="t"/>
                  <a:pathLst>
                    <a:path extrusionOk="0" h="1199273" w="319917">
                      <a:moveTo>
                        <a:pt x="159959" y="0"/>
                      </a:moveTo>
                      <a:lnTo>
                        <a:pt x="221893" y="114105"/>
                      </a:lnTo>
                      <a:cubicBezTo>
                        <a:pt x="285013" y="263338"/>
                        <a:pt x="319917" y="427411"/>
                        <a:pt x="319917" y="599636"/>
                      </a:cubicBezTo>
                      <a:cubicBezTo>
                        <a:pt x="319917" y="771861"/>
                        <a:pt x="285013" y="935934"/>
                        <a:pt x="221893" y="1085167"/>
                      </a:cubicBezTo>
                      <a:lnTo>
                        <a:pt x="159959" y="1199273"/>
                      </a:lnTo>
                      <a:lnTo>
                        <a:pt x="98024" y="1085167"/>
                      </a:lnTo>
                      <a:cubicBezTo>
                        <a:pt x="34904" y="935934"/>
                        <a:pt x="0" y="771861"/>
                        <a:pt x="0" y="599636"/>
                      </a:cubicBezTo>
                      <a:cubicBezTo>
                        <a:pt x="0" y="427411"/>
                        <a:pt x="34904" y="263338"/>
                        <a:pt x="98024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4" name="Google Shape;44;p22"/>
                <p:cNvSpPr/>
                <p:nvPr/>
              </p:nvSpPr>
              <p:spPr>
                <a:xfrm rot="2700000">
                  <a:off x="8133884" y="-791031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45;p22"/>
                <p:cNvSpPr/>
                <p:nvPr/>
              </p:nvSpPr>
              <p:spPr>
                <a:xfrm rot="2700000">
                  <a:off x="8133884" y="-218909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" name="Google Shape;46;p22"/>
                <p:cNvSpPr/>
                <p:nvPr/>
              </p:nvSpPr>
              <p:spPr>
                <a:xfrm rot="2700000">
                  <a:off x="8133884" y="353214"/>
                  <a:ext cx="1359343" cy="1359344"/>
                </a:xfrm>
                <a:custGeom>
                  <a:rect b="b" l="l" r="r" t="t"/>
                  <a:pathLst>
                    <a:path extrusionOk="0" h="1359344" w="1359343">
                      <a:moveTo>
                        <a:pt x="0" y="1199386"/>
                      </a:moveTo>
                      <a:lnTo>
                        <a:pt x="114105" y="1137451"/>
                      </a:lnTo>
                      <a:cubicBezTo>
                        <a:pt x="263339" y="1074331"/>
                        <a:pt x="427412" y="1039427"/>
                        <a:pt x="599637" y="1039427"/>
                      </a:cubicBezTo>
                      <a:cubicBezTo>
                        <a:pt x="771861" y="1039427"/>
                        <a:pt x="935935" y="1074331"/>
                        <a:pt x="1085168" y="1137451"/>
                      </a:cubicBezTo>
                      <a:lnTo>
                        <a:pt x="1199273" y="1199386"/>
                      </a:lnTo>
                      <a:lnTo>
                        <a:pt x="1085167" y="1261320"/>
                      </a:lnTo>
                      <a:cubicBezTo>
                        <a:pt x="935935" y="1324440"/>
                        <a:pt x="771862" y="1359344"/>
                        <a:pt x="599637" y="1359344"/>
                      </a:cubicBezTo>
                      <a:cubicBezTo>
                        <a:pt x="427412" y="1359344"/>
                        <a:pt x="263338" y="1324440"/>
                        <a:pt x="114105" y="1261320"/>
                      </a:cubicBezTo>
                      <a:close/>
                      <a:moveTo>
                        <a:pt x="1199385" y="0"/>
                      </a:moveTo>
                      <a:lnTo>
                        <a:pt x="1261319" y="114105"/>
                      </a:lnTo>
                      <a:cubicBezTo>
                        <a:pt x="1324439" y="263338"/>
                        <a:pt x="1359343" y="427411"/>
                        <a:pt x="1359343" y="599636"/>
                      </a:cubicBezTo>
                      <a:cubicBezTo>
                        <a:pt x="1359343" y="771861"/>
                        <a:pt x="1324439" y="935934"/>
                        <a:pt x="1261319" y="1085167"/>
                      </a:cubicBezTo>
                      <a:lnTo>
                        <a:pt x="1199385" y="1199273"/>
                      </a:lnTo>
                      <a:lnTo>
                        <a:pt x="1137450" y="1085167"/>
                      </a:lnTo>
                      <a:cubicBezTo>
                        <a:pt x="1074330" y="935934"/>
                        <a:pt x="1039426" y="771861"/>
                        <a:pt x="1039426" y="599636"/>
                      </a:cubicBezTo>
                      <a:cubicBezTo>
                        <a:pt x="1039426" y="427411"/>
                        <a:pt x="1074330" y="263338"/>
                        <a:pt x="1137450" y="11410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cxnSp>
            <p:nvCxnSpPr>
              <p:cNvPr id="47" name="Google Shape;47;p22"/>
              <p:cNvCxnSpPr/>
              <p:nvPr/>
            </p:nvCxnSpPr>
            <p:spPr>
              <a:xfrm>
                <a:off x="8813555" y="-399823"/>
                <a:ext cx="0" cy="3054143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accen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grpSp>
        <p:nvGrpSpPr>
          <p:cNvPr id="48" name="Google Shape;48;p22"/>
          <p:cNvGrpSpPr/>
          <p:nvPr/>
        </p:nvGrpSpPr>
        <p:grpSpPr>
          <a:xfrm>
            <a:off x="222715" y="902785"/>
            <a:ext cx="11746571" cy="2597070"/>
            <a:chOff x="-114014" y="1172290"/>
            <a:chExt cx="11746571" cy="2597070"/>
          </a:xfrm>
        </p:grpSpPr>
        <p:sp>
          <p:nvSpPr>
            <p:cNvPr id="49" name="Google Shape;49;p22"/>
            <p:cNvSpPr/>
            <p:nvPr/>
          </p:nvSpPr>
          <p:spPr>
            <a:xfrm>
              <a:off x="10376201" y="1886975"/>
              <a:ext cx="1256356" cy="631212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0" name="Google Shape;50;p22"/>
            <p:cNvSpPr/>
            <p:nvPr/>
          </p:nvSpPr>
          <p:spPr>
            <a:xfrm>
              <a:off x="7909800" y="1172290"/>
              <a:ext cx="922484" cy="463470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1" name="Google Shape;51;p22"/>
            <p:cNvSpPr/>
            <p:nvPr/>
          </p:nvSpPr>
          <p:spPr>
            <a:xfrm>
              <a:off x="2215973" y="2289547"/>
              <a:ext cx="1256356" cy="631212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2" name="Google Shape;52;p22"/>
            <p:cNvSpPr/>
            <p:nvPr/>
          </p:nvSpPr>
          <p:spPr>
            <a:xfrm>
              <a:off x="-114014" y="3295312"/>
              <a:ext cx="943538" cy="474048"/>
            </a:xfrm>
            <a:custGeom>
              <a:rect b="b" l="l" r="r" t="t"/>
              <a:pathLst>
                <a:path extrusionOk="0" h="1124340" w="2237869">
                  <a:moveTo>
                    <a:pt x="763930" y="0"/>
                  </a:moveTo>
                  <a:cubicBezTo>
                    <a:pt x="895776" y="0"/>
                    <a:pt x="1012019" y="66802"/>
                    <a:pt x="1080661" y="168405"/>
                  </a:cubicBezTo>
                  <a:lnTo>
                    <a:pt x="1104059" y="211511"/>
                  </a:lnTo>
                  <a:lnTo>
                    <a:pt x="1108732" y="208975"/>
                  </a:lnTo>
                  <a:cubicBezTo>
                    <a:pt x="1154430" y="189646"/>
                    <a:pt x="1204672" y="178958"/>
                    <a:pt x="1257410" y="178958"/>
                  </a:cubicBezTo>
                  <a:cubicBezTo>
                    <a:pt x="1468363" y="178958"/>
                    <a:pt x="1639375" y="349970"/>
                    <a:pt x="1639375" y="560923"/>
                  </a:cubicBezTo>
                  <a:cubicBezTo>
                    <a:pt x="1639375" y="587292"/>
                    <a:pt x="1636703" y="613037"/>
                    <a:pt x="1631615" y="637902"/>
                  </a:cubicBezTo>
                  <a:lnTo>
                    <a:pt x="1625159" y="658700"/>
                  </a:lnTo>
                  <a:lnTo>
                    <a:pt x="2006296" y="658700"/>
                  </a:lnTo>
                  <a:cubicBezTo>
                    <a:pt x="2134190" y="658700"/>
                    <a:pt x="2237869" y="762379"/>
                    <a:pt x="2237869" y="890273"/>
                  </a:cubicBezTo>
                  <a:cubicBezTo>
                    <a:pt x="2237869" y="1018167"/>
                    <a:pt x="2134190" y="1121846"/>
                    <a:pt x="2006296" y="1121846"/>
                  </a:cubicBezTo>
                  <a:lnTo>
                    <a:pt x="484432" y="1121846"/>
                  </a:lnTo>
                  <a:lnTo>
                    <a:pt x="445569" y="1117928"/>
                  </a:lnTo>
                  <a:lnTo>
                    <a:pt x="381965" y="1124340"/>
                  </a:lnTo>
                  <a:cubicBezTo>
                    <a:pt x="171012" y="1124340"/>
                    <a:pt x="0" y="953328"/>
                    <a:pt x="0" y="742375"/>
                  </a:cubicBezTo>
                  <a:cubicBezTo>
                    <a:pt x="0" y="531422"/>
                    <a:pt x="171012" y="360410"/>
                    <a:pt x="381965" y="360410"/>
                  </a:cubicBezTo>
                  <a:lnTo>
                    <a:pt x="384122" y="360573"/>
                  </a:lnTo>
                  <a:lnTo>
                    <a:pt x="389725" y="304986"/>
                  </a:lnTo>
                  <a:cubicBezTo>
                    <a:pt x="425342" y="130931"/>
                    <a:pt x="579346" y="0"/>
                    <a:pt x="76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53" name="Google Shape;53;p22"/>
          <p:cNvGrpSpPr/>
          <p:nvPr/>
        </p:nvGrpSpPr>
        <p:grpSpPr>
          <a:xfrm>
            <a:off x="10877835" y="1323555"/>
            <a:ext cx="307662" cy="662214"/>
            <a:chOff x="10822038" y="1463963"/>
            <a:chExt cx="435262" cy="936864"/>
          </a:xfrm>
        </p:grpSpPr>
        <p:grpSp>
          <p:nvGrpSpPr>
            <p:cNvPr id="54" name="Google Shape;54;p22"/>
            <p:cNvGrpSpPr/>
            <p:nvPr/>
          </p:nvGrpSpPr>
          <p:grpSpPr>
            <a:xfrm>
              <a:off x="10822038" y="1965565"/>
              <a:ext cx="435262" cy="435262"/>
              <a:chOff x="4188534" y="4651521"/>
              <a:chExt cx="1604168" cy="1604168"/>
            </a:xfrm>
          </p:grpSpPr>
          <p:sp>
            <p:nvSpPr>
              <p:cNvPr id="55" name="Google Shape;55;p22"/>
              <p:cNvSpPr/>
              <p:nvPr/>
            </p:nvSpPr>
            <p:spPr>
              <a:xfrm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6" name="Google Shape;56;p22"/>
              <p:cNvSpPr/>
              <p:nvPr/>
            </p:nvSpPr>
            <p:spPr>
              <a:xfrm rot="2700000"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57" name="Google Shape;57;p22"/>
            <p:cNvGrpSpPr/>
            <p:nvPr/>
          </p:nvGrpSpPr>
          <p:grpSpPr>
            <a:xfrm>
              <a:off x="10822038" y="1463963"/>
              <a:ext cx="435262" cy="435262"/>
              <a:chOff x="4188534" y="4651521"/>
              <a:chExt cx="1604168" cy="1604168"/>
            </a:xfrm>
          </p:grpSpPr>
          <p:sp>
            <p:nvSpPr>
              <p:cNvPr id="58" name="Google Shape;58;p22"/>
              <p:cNvSpPr/>
              <p:nvPr/>
            </p:nvSpPr>
            <p:spPr>
              <a:xfrm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9" name="Google Shape;59;p22"/>
              <p:cNvSpPr/>
              <p:nvPr/>
            </p:nvSpPr>
            <p:spPr>
              <a:xfrm rot="2700000">
                <a:off x="4423459" y="4886446"/>
                <a:ext cx="1134318" cy="1134318"/>
              </a:xfrm>
              <a:prstGeom prst="plus">
                <a:avLst>
                  <a:gd fmla="val 50000" name="adj"/>
                </a:avLst>
              </a:prstGeom>
              <a:solidFill>
                <a:schemeClr val="accent1"/>
              </a:solidFill>
              <a:ln cap="flat" cmpd="sng" w="25400">
                <a:solidFill>
                  <a:schemeClr val="accent2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60" name="Google Shape;60;p22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accen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chemeClr val="accen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1" name="Google Shape;61;p22"/>
          <p:cNvSpPr/>
          <p:nvPr/>
        </p:nvSpPr>
        <p:spPr>
          <a:xfrm>
            <a:off x="0" y="-451413"/>
            <a:ext cx="12191999" cy="7309413"/>
          </a:xfrm>
          <a:prstGeom prst="frame">
            <a:avLst>
              <a:gd fmla="val 1167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구역 머리글">
  <p:cSld name="1_구역 머리글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64;p25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5" name="Google Shape;65;p25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구역 머리글">
  <p:cSld name="2_구역 머리글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6"/>
          <p:cNvSpPr/>
          <p:nvPr/>
        </p:nvSpPr>
        <p:spPr>
          <a:xfrm>
            <a:off x="0" y="0"/>
            <a:ext cx="12191999" cy="6858000"/>
          </a:xfrm>
          <a:prstGeom prst="frame">
            <a:avLst>
              <a:gd fmla="val 1167" name="adj1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8" name="Google Shape;68;p26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9" name="Google Shape;69;p26"/>
          <p:cNvSpPr txBox="1"/>
          <p:nvPr/>
        </p:nvSpPr>
        <p:spPr>
          <a:xfrm>
            <a:off x="8889357" y="3104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7F7F7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‹#›</a:t>
            </a:fld>
            <a:endParaRPr b="0" i="0" sz="900" u="none" cap="none" strike="noStrike">
              <a:solidFill>
                <a:srgbClr val="7F7F7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>
  <p:cSld name="콘텐츠 2개">
    <p:bg>
      <p:bgPr>
        <a:solidFill>
          <a:schemeClr val="accent2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꽃, 식물, 데이지이(가) 표시된 사진&#10;&#10;자동 생성된 설명" id="71" name="Google Shape;71;p27"/>
          <p:cNvPicPr preferRelativeResize="0"/>
          <p:nvPr/>
        </p:nvPicPr>
        <p:blipFill rotWithShape="1">
          <a:blip r:embed="rId2">
            <a:alphaModFix amt="5000"/>
          </a:blip>
          <a:srcRect b="0" l="0" r="0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27"/>
          <p:cNvSpPr txBox="1"/>
          <p:nvPr/>
        </p:nvSpPr>
        <p:spPr>
          <a:xfrm>
            <a:off x="559441" y="377613"/>
            <a:ext cx="11012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Spring presentation</a:t>
            </a:r>
            <a:endParaRPr b="0" i="0" sz="900" u="none" cap="none" strike="noStrike">
              <a:solidFill>
                <a:schemeClr val="l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grpSp>
        <p:nvGrpSpPr>
          <p:cNvPr id="73" name="Google Shape;73;p27"/>
          <p:cNvGrpSpPr/>
          <p:nvPr/>
        </p:nvGrpSpPr>
        <p:grpSpPr>
          <a:xfrm>
            <a:off x="11416557" y="421029"/>
            <a:ext cx="216000" cy="144000"/>
            <a:chOff x="11685270" y="508740"/>
            <a:chExt cx="285750" cy="232410"/>
          </a:xfrm>
        </p:grpSpPr>
        <p:cxnSp>
          <p:nvCxnSpPr>
            <p:cNvPr id="74" name="Google Shape;74;p27"/>
            <p:cNvCxnSpPr/>
            <p:nvPr/>
          </p:nvCxnSpPr>
          <p:spPr>
            <a:xfrm>
              <a:off x="11685270" y="50874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" name="Google Shape;75;p27"/>
            <p:cNvCxnSpPr/>
            <p:nvPr/>
          </p:nvCxnSpPr>
          <p:spPr>
            <a:xfrm>
              <a:off x="11685270" y="74115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" name="Google Shape;76;p27"/>
            <p:cNvCxnSpPr/>
            <p:nvPr/>
          </p:nvCxnSpPr>
          <p:spPr>
            <a:xfrm>
              <a:off x="11765280" y="624945"/>
              <a:ext cx="205740" cy="0"/>
            </a:xfrm>
            <a:prstGeom prst="straightConnector1">
              <a:avLst/>
            </a:prstGeom>
            <a:noFill/>
            <a:ln cap="rnd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0" name="Google Shape;80;p2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1" name="Google Shape;81;p2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2" name="Google Shape;82;p2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3" name="Google Shape;83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4" name="Google Shape;84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5" name="Google Shape;85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9" name="Google Shape;8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0" name="Google Shape;9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20"/>
          <p:cNvGrpSpPr/>
          <p:nvPr/>
        </p:nvGrpSpPr>
        <p:grpSpPr>
          <a:xfrm>
            <a:off x="-1203767" y="0"/>
            <a:ext cx="1064871" cy="1446835"/>
            <a:chOff x="-919762" y="207390"/>
            <a:chExt cx="363001" cy="1081667"/>
          </a:xfrm>
        </p:grpSpPr>
        <p:sp>
          <p:nvSpPr>
            <p:cNvPr id="7" name="Google Shape;7;p20"/>
            <p:cNvSpPr/>
            <p:nvPr/>
          </p:nvSpPr>
          <p:spPr>
            <a:xfrm>
              <a:off x="-914400" y="501129"/>
              <a:ext cx="357639" cy="200449"/>
            </a:xfrm>
            <a:prstGeom prst="rect">
              <a:avLst/>
            </a:prstGeom>
            <a:solidFill>
              <a:srgbClr val="FF6A6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" name="Google Shape;8;p20"/>
            <p:cNvSpPr/>
            <p:nvPr/>
          </p:nvSpPr>
          <p:spPr>
            <a:xfrm>
              <a:off x="-914400" y="207390"/>
              <a:ext cx="357639" cy="200449"/>
            </a:xfrm>
            <a:prstGeom prst="rect">
              <a:avLst/>
            </a:prstGeom>
            <a:solidFill>
              <a:srgbClr val="5BAD5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" name="Google Shape;9;p20"/>
            <p:cNvSpPr/>
            <p:nvPr/>
          </p:nvSpPr>
          <p:spPr>
            <a:xfrm>
              <a:off x="-919762" y="794868"/>
              <a:ext cx="357639" cy="200449"/>
            </a:xfrm>
            <a:prstGeom prst="rect">
              <a:avLst/>
            </a:prstGeom>
            <a:solidFill>
              <a:srgbClr val="FDC43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" name="Google Shape;10;p20"/>
            <p:cNvSpPr/>
            <p:nvPr/>
          </p:nvSpPr>
          <p:spPr>
            <a:xfrm>
              <a:off x="-919762" y="1088608"/>
              <a:ext cx="357639" cy="2004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hyperlink" Target="https://doi.org/10.1111/jiec.12630" TargetMode="External"/><Relationship Id="rId5" Type="http://schemas.openxmlformats.org/officeDocument/2006/relationships/hyperlink" Target="https://onlinelibrary.wiley.com/doi/10.1111/jiec.12630#citedby-section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무료 녹색 잎이 많은 식물 스톡 사진" id="121" name="Google Shape;121;p1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"/>
          <p:cNvSpPr/>
          <p:nvPr/>
        </p:nvSpPr>
        <p:spPr>
          <a:xfrm>
            <a:off x="0" y="552449"/>
            <a:ext cx="5219700" cy="5810251"/>
          </a:xfrm>
          <a:prstGeom prst="rect">
            <a:avLst/>
          </a:prstGeom>
          <a:solidFill>
            <a:srgbClr val="11512C">
              <a:alpha val="9294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p1"/>
          <p:cNvSpPr txBox="1"/>
          <p:nvPr/>
        </p:nvSpPr>
        <p:spPr>
          <a:xfrm>
            <a:off x="295275" y="1895534"/>
            <a:ext cx="733425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"/>
          <p:cNvSpPr txBox="1"/>
          <p:nvPr/>
        </p:nvSpPr>
        <p:spPr>
          <a:xfrm>
            <a:off x="628650" y="1738371"/>
            <a:ext cx="4000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Carbon-Free</a:t>
            </a:r>
            <a:endParaRPr b="1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탄소 줄이기 프로젝트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"/>
          <p:cNvSpPr txBox="1"/>
          <p:nvPr/>
        </p:nvSpPr>
        <p:spPr>
          <a:xfrm>
            <a:off x="628650" y="3343334"/>
            <a:ext cx="63342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2143736 이준원</a:t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2143922 김화영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2019206 오승연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" name="Google Shape;126;p1"/>
          <p:cNvCxnSpPr/>
          <p:nvPr/>
        </p:nvCxnSpPr>
        <p:spPr>
          <a:xfrm>
            <a:off x="0" y="1075786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7" name="Google Shape;127;p1"/>
          <p:cNvCxnSpPr/>
          <p:nvPr/>
        </p:nvCxnSpPr>
        <p:spPr>
          <a:xfrm>
            <a:off x="0" y="3056986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8" name="Google Shape;128;p1"/>
          <p:cNvCxnSpPr/>
          <p:nvPr/>
        </p:nvCxnSpPr>
        <p:spPr>
          <a:xfrm>
            <a:off x="0" y="5714461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9" name="Google Shape;129;p1"/>
          <p:cNvCxnSpPr/>
          <p:nvPr/>
        </p:nvCxnSpPr>
        <p:spPr>
          <a:xfrm>
            <a:off x="4781550" y="547207"/>
            <a:ext cx="0" cy="5815493"/>
          </a:xfrm>
          <a:prstGeom prst="straightConnector1">
            <a:avLst/>
          </a:prstGeom>
          <a:noFill/>
          <a:ln cap="flat" cmpd="sng" w="9525">
            <a:solidFill>
              <a:srgbClr val="D6EED9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e2328e4abd_1_19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배포</a:t>
            </a:r>
            <a:endParaRPr b="1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2e2328e4abd_1_19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2e2328e4abd_1_19"/>
          <p:cNvSpPr/>
          <p:nvPr/>
        </p:nvSpPr>
        <p:spPr>
          <a:xfrm>
            <a:off x="1361050" y="2572788"/>
            <a:ext cx="86685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/>
              <a:t>실증적프로젝트 자재비로 신청한 라즈베리파이에 배포를 해보려고 하였으나</a:t>
            </a:r>
            <a:endParaRPr sz="20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/>
              <a:t>(클라우드는 비용이 나가므로)</a:t>
            </a:r>
            <a:endParaRPr sz="20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/>
              <a:t>아직 라즈베리파이가 도착하지 않아 배포가 늦어진 상태.</a:t>
            </a:r>
            <a:endParaRPr sz="2000"/>
          </a:p>
        </p:txBody>
      </p:sp>
      <p:pic>
        <p:nvPicPr>
          <p:cNvPr id="231" name="Google Shape;231;g2e2328e4abd_1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2300" y="2903675"/>
            <a:ext cx="2648325" cy="334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g2e03a579e8b_1_6"/>
          <p:cNvPicPr preferRelativeResize="0"/>
          <p:nvPr/>
        </p:nvPicPr>
        <p:blipFill rotWithShape="1">
          <a:blip r:embed="rId3">
            <a:alphaModFix/>
          </a:blip>
          <a:srcRect b="1774" l="0" r="0" t="1802"/>
          <a:stretch/>
        </p:blipFill>
        <p:spPr>
          <a:xfrm>
            <a:off x="424625" y="1898100"/>
            <a:ext cx="3292926" cy="4481774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g2e03a579e8b_1_6"/>
          <p:cNvSpPr txBox="1"/>
          <p:nvPr/>
        </p:nvSpPr>
        <p:spPr>
          <a:xfrm>
            <a:off x="764826" y="840325"/>
            <a:ext cx="997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웹페이지 수정 </a:t>
            </a:r>
            <a:r>
              <a:rPr b="1" lang="en-US" sz="3500">
                <a:solidFill>
                  <a:schemeClr val="accent1"/>
                </a:solidFill>
              </a:rPr>
              <a:t>- 등급이미지 사이즈 줄이기 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2e03a579e8b_1_6"/>
          <p:cNvSpPr txBox="1"/>
          <p:nvPr/>
        </p:nvSpPr>
        <p:spPr>
          <a:xfrm>
            <a:off x="559975" y="42077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g2e03a579e8b_1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0450" y="1940074"/>
            <a:ext cx="6766899" cy="4397824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g2e03a579e8b_1_6"/>
          <p:cNvSpPr/>
          <p:nvPr/>
        </p:nvSpPr>
        <p:spPr>
          <a:xfrm>
            <a:off x="3975500" y="3710288"/>
            <a:ext cx="807000" cy="857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e20fc32f4a_0_0"/>
          <p:cNvSpPr txBox="1"/>
          <p:nvPr/>
        </p:nvSpPr>
        <p:spPr>
          <a:xfrm>
            <a:off x="559956" y="675709"/>
            <a:ext cx="3699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RnR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Role &amp; Responsibility</a:t>
            </a:r>
            <a:endParaRPr b="0" i="0" sz="1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2e20fc32f4a_0_0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47" name="Google Shape;247;g2e20fc32f4a_0_0"/>
          <p:cNvGraphicFramePr/>
          <p:nvPr/>
        </p:nvGraphicFramePr>
        <p:xfrm>
          <a:off x="671620" y="14483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{9DE22316-C386-4243-AE85-5743EBBD6F9F}</a:tableStyleId>
              </a:tblPr>
              <a:tblGrid>
                <a:gridCol w="1319500"/>
                <a:gridCol w="3206525"/>
                <a:gridCol w="3206525"/>
                <a:gridCol w="3206525"/>
              </a:tblGrid>
              <a:tr h="1228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(</a:t>
                      </a:r>
                      <a:r>
                        <a:rPr lang="en-US" sz="1600"/>
                        <a:t>6/3</a:t>
                      </a:r>
                      <a:r>
                        <a:rPr lang="en-US" sz="1600" u="none" cap="none" strike="noStrike"/>
                        <a:t>~)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</a:rPr>
                        <a:t>분석페이지 제작</a:t>
                      </a:r>
                      <a:endParaRPr b="0"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>
                          <a:solidFill>
                            <a:schemeClr val="dk1"/>
                          </a:solidFill>
                        </a:rPr>
                        <a:t>웹페이지 배포</a:t>
                      </a:r>
                      <a:endParaRPr b="0" sz="16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  <a:tr h="366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1 (이준원)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2 (김화영)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3 (오승연)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9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개인별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-330200" lvl="0" marL="45720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/>
                      </a:pPr>
                      <a:r>
                        <a:rPr lang="en-US" sz="1600">
                          <a:latin typeface="맑은 고딕"/>
                          <a:ea typeface="맑은 고딕"/>
                          <a:cs typeface="맑은 고딕"/>
                          <a:sym typeface="맑은 고딕"/>
                        </a:rPr>
                        <a:t>1차 배포(팀원들과 함께)</a:t>
                      </a:r>
                      <a:endParaRPr sz="1600"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  <a:p>
                      <a:pPr indent="-330200" lvl="0" marL="45720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맑은 고딕"/>
                          <a:sym typeface="맑은 고딕"/>
                        </a:rPr>
                        <a:t>탄소 분석페이지 제작</a:t>
                      </a:r>
                      <a:endParaRPr sz="1600"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  <a:p>
                      <a:pPr indent="-330200" lvl="0" marL="45720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AutoNum type="arabicPeriod"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맑은 고딕"/>
                          <a:sym typeface="맑은 고딕"/>
                        </a:rPr>
                        <a:t>웹페이지 추가 수정</a:t>
                      </a:r>
                      <a:endParaRPr sz="1600"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  <a:tr h="145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차주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b="1"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/>
                        <a:t>웹페이지와 함께 최종 발표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e0418429a6_0_132"/>
          <p:cNvSpPr/>
          <p:nvPr/>
        </p:nvSpPr>
        <p:spPr>
          <a:xfrm>
            <a:off x="7618178" y="1938679"/>
            <a:ext cx="4573822" cy="4919320"/>
          </a:xfrm>
          <a:custGeom>
            <a:rect b="b" l="l" r="r" t="t"/>
            <a:pathLst>
              <a:path extrusionOk="0" h="4919320" w="4573822">
                <a:moveTo>
                  <a:pt x="3501958" y="0"/>
                </a:moveTo>
                <a:cubicBezTo>
                  <a:pt x="3864598" y="0"/>
                  <a:pt x="4214363" y="55121"/>
                  <a:pt x="4543333" y="157441"/>
                </a:cubicBezTo>
                <a:lnTo>
                  <a:pt x="4573822" y="167758"/>
                </a:lnTo>
                <a:lnTo>
                  <a:pt x="4573822" y="4919320"/>
                </a:lnTo>
                <a:lnTo>
                  <a:pt x="301331" y="4919320"/>
                </a:lnTo>
                <a:lnTo>
                  <a:pt x="275202" y="4865078"/>
                </a:lnTo>
                <a:cubicBezTo>
                  <a:pt x="97993" y="4446110"/>
                  <a:pt x="0" y="3985478"/>
                  <a:pt x="0" y="3501958"/>
                </a:cubicBezTo>
                <a:cubicBezTo>
                  <a:pt x="0" y="1567880"/>
                  <a:pt x="1567880" y="0"/>
                  <a:pt x="3501958" y="0"/>
                </a:cubicBezTo>
                <a:close/>
              </a:path>
            </a:pathLst>
          </a:custGeom>
          <a:noFill/>
          <a:ln cap="flat" cmpd="sng" w="127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53" name="Google Shape;253;g2e0418429a6_0_132"/>
          <p:cNvGrpSpPr/>
          <p:nvPr/>
        </p:nvGrpSpPr>
        <p:grpSpPr>
          <a:xfrm>
            <a:off x="1356383" y="1245704"/>
            <a:ext cx="5494203" cy="1200505"/>
            <a:chOff x="1264988" y="931333"/>
            <a:chExt cx="4876800" cy="1065600"/>
          </a:xfrm>
        </p:grpSpPr>
        <p:sp>
          <p:nvSpPr>
            <p:cNvPr id="254" name="Google Shape;254;g2e0418429a6_0_132"/>
            <p:cNvSpPr txBox="1"/>
            <p:nvPr/>
          </p:nvSpPr>
          <p:spPr>
            <a:xfrm>
              <a:off x="1264988" y="931333"/>
              <a:ext cx="4876800" cy="106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00"/>
                <a:buFont typeface="Arial"/>
                <a:buNone/>
              </a:pPr>
              <a:r>
                <a:rPr b="0" i="0" lang="en-US" sz="7200" u="none" cap="none" strike="noStrike">
                  <a:solidFill>
                    <a:srgbClr val="5BAD5B"/>
                  </a:solidFill>
                  <a:latin typeface="Arial"/>
                  <a:ea typeface="Arial"/>
                  <a:cs typeface="Arial"/>
                  <a:sym typeface="Arial"/>
                </a:rPr>
                <a:t>감사합니다</a:t>
              </a:r>
              <a:endParaRPr b="0" i="0" sz="7200" u="none" cap="none" strike="noStrike">
                <a:solidFill>
                  <a:srgbClr val="5BAD5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g2e0418429a6_0_132"/>
            <p:cNvSpPr/>
            <p:nvPr/>
          </p:nvSpPr>
          <p:spPr>
            <a:xfrm>
              <a:off x="5756453" y="1587183"/>
              <a:ext cx="144000" cy="144000"/>
            </a:xfrm>
            <a:prstGeom prst="ellipse">
              <a:avLst/>
            </a:prstGeom>
            <a:solidFill>
              <a:srgbClr val="70AD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rgbClr val="70AD47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6" name="Google Shape;256;g2e0418429a6_0_132"/>
          <p:cNvSpPr/>
          <p:nvPr/>
        </p:nvSpPr>
        <p:spPr>
          <a:xfrm>
            <a:off x="0" y="6756400"/>
            <a:ext cx="12192000" cy="10170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7" name="Google Shape;257;g2e0418429a6_0_132"/>
          <p:cNvSpPr/>
          <p:nvPr/>
        </p:nvSpPr>
        <p:spPr>
          <a:xfrm>
            <a:off x="-1" y="1076473"/>
            <a:ext cx="979557" cy="1959112"/>
          </a:xfrm>
          <a:custGeom>
            <a:rect b="b" l="l" r="r" t="t"/>
            <a:pathLst>
              <a:path extrusionOk="0" h="1959112" w="979557">
                <a:moveTo>
                  <a:pt x="1" y="0"/>
                </a:moveTo>
                <a:cubicBezTo>
                  <a:pt x="540995" y="0"/>
                  <a:pt x="979557" y="438562"/>
                  <a:pt x="979557" y="979556"/>
                </a:cubicBezTo>
                <a:cubicBezTo>
                  <a:pt x="979557" y="1520550"/>
                  <a:pt x="540995" y="1959112"/>
                  <a:pt x="1" y="1959112"/>
                </a:cubicBezTo>
                <a:lnTo>
                  <a:pt x="0" y="1959112"/>
                </a:lnTo>
                <a:lnTo>
                  <a:pt x="0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8" name="Google Shape;258;g2e0418429a6_0_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20266" y="5147563"/>
            <a:ext cx="414605" cy="1270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2e0418429a6_0_1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6416445" y="1062585"/>
            <a:ext cx="5780770" cy="5693814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2e0418429a6_0_132"/>
          <p:cNvSpPr/>
          <p:nvPr/>
        </p:nvSpPr>
        <p:spPr>
          <a:xfrm>
            <a:off x="11265362" y="1829637"/>
            <a:ext cx="308400" cy="308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1" name="Google Shape;261;g2e0418429a6_0_132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"/>
          <p:cNvSpPr txBox="1"/>
          <p:nvPr/>
        </p:nvSpPr>
        <p:spPr>
          <a:xfrm>
            <a:off x="559441" y="377613"/>
            <a:ext cx="1101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FFFFF4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Carbon-Free</a:t>
            </a:r>
            <a:endParaRPr b="0" i="0" sz="900" u="none" cap="none" strike="noStrike">
              <a:solidFill>
                <a:srgbClr val="FFFFF4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35" name="Google Shape;135;p3"/>
          <p:cNvSpPr txBox="1"/>
          <p:nvPr/>
        </p:nvSpPr>
        <p:spPr>
          <a:xfrm>
            <a:off x="559441" y="1598512"/>
            <a:ext cx="724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"/>
          <p:cNvSpPr txBox="1"/>
          <p:nvPr/>
        </p:nvSpPr>
        <p:spPr>
          <a:xfrm>
            <a:off x="1561287" y="1598512"/>
            <a:ext cx="3334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4"/>
                </a:solidFill>
                <a:latin typeface="Arial"/>
                <a:ea typeface="Arial"/>
                <a:cs typeface="Arial"/>
                <a:sym typeface="Arial"/>
              </a:rPr>
              <a:t>주제</a:t>
            </a:r>
            <a:endParaRPr b="0" i="0" sz="5000" u="none" cap="none" strike="noStrike">
              <a:solidFill>
                <a:srgbClr val="FFFFF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" name="Google Shape;137;p3"/>
          <p:cNvGrpSpPr/>
          <p:nvPr/>
        </p:nvGrpSpPr>
        <p:grpSpPr>
          <a:xfrm>
            <a:off x="11416557" y="421029"/>
            <a:ext cx="216000" cy="144000"/>
            <a:chOff x="11685270" y="508740"/>
            <a:chExt cx="285750" cy="232410"/>
          </a:xfrm>
        </p:grpSpPr>
        <p:cxnSp>
          <p:nvCxnSpPr>
            <p:cNvPr id="138" name="Google Shape;138;p3"/>
            <p:cNvCxnSpPr/>
            <p:nvPr/>
          </p:nvCxnSpPr>
          <p:spPr>
            <a:xfrm>
              <a:off x="11685270" y="50874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" name="Google Shape;139;p3"/>
            <p:cNvCxnSpPr/>
            <p:nvPr/>
          </p:nvCxnSpPr>
          <p:spPr>
            <a:xfrm>
              <a:off x="11685270" y="741150"/>
              <a:ext cx="28575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3"/>
            <p:cNvCxnSpPr/>
            <p:nvPr/>
          </p:nvCxnSpPr>
          <p:spPr>
            <a:xfrm>
              <a:off x="11765280" y="624945"/>
              <a:ext cx="205740" cy="0"/>
            </a:xfrm>
            <a:prstGeom prst="straightConnector1">
              <a:avLst/>
            </a:prstGeom>
            <a:noFill/>
            <a:ln cap="rnd" cmpd="sng" w="25400">
              <a:solidFill>
                <a:srgbClr val="FFFFF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41" name="Google Shape;141;p3"/>
          <p:cNvGrpSpPr/>
          <p:nvPr/>
        </p:nvGrpSpPr>
        <p:grpSpPr>
          <a:xfrm>
            <a:off x="1561287" y="5645324"/>
            <a:ext cx="1112886" cy="272460"/>
            <a:chOff x="8938941" y="2214065"/>
            <a:chExt cx="3383544" cy="828368"/>
          </a:xfrm>
        </p:grpSpPr>
        <p:sp>
          <p:nvSpPr>
            <p:cNvPr id="142" name="Google Shape;142;p3"/>
            <p:cNvSpPr/>
            <p:nvPr/>
          </p:nvSpPr>
          <p:spPr>
            <a:xfrm>
              <a:off x="11479105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0209023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8938941" y="2214065"/>
              <a:ext cx="843380" cy="828368"/>
            </a:xfrm>
            <a:custGeom>
              <a:rect b="b" l="l" r="r" t="t"/>
              <a:pathLst>
                <a:path extrusionOk="0" h="1891665" w="1925955">
                  <a:moveTo>
                    <a:pt x="966220" y="0"/>
                  </a:moveTo>
                  <a:cubicBezTo>
                    <a:pt x="1191370" y="0"/>
                    <a:pt x="1373890" y="182520"/>
                    <a:pt x="1373890" y="407670"/>
                  </a:cubicBezTo>
                  <a:lnTo>
                    <a:pt x="1366855" y="477460"/>
                  </a:lnTo>
                  <a:lnTo>
                    <a:pt x="1436125" y="455957"/>
                  </a:lnTo>
                  <a:cubicBezTo>
                    <a:pt x="1462664" y="450527"/>
                    <a:pt x="1490141" y="447675"/>
                    <a:pt x="1518285" y="447675"/>
                  </a:cubicBezTo>
                  <a:cubicBezTo>
                    <a:pt x="1743435" y="447675"/>
                    <a:pt x="1925955" y="630195"/>
                    <a:pt x="1925955" y="855345"/>
                  </a:cubicBezTo>
                  <a:cubicBezTo>
                    <a:pt x="1925955" y="1024207"/>
                    <a:pt x="1823287" y="1169091"/>
                    <a:pt x="1676969" y="1230978"/>
                  </a:cubicBezTo>
                  <a:lnTo>
                    <a:pt x="1655976" y="1237495"/>
                  </a:lnTo>
                  <a:lnTo>
                    <a:pt x="1671296" y="1256063"/>
                  </a:lnTo>
                  <a:cubicBezTo>
                    <a:pt x="1715253" y="1321128"/>
                    <a:pt x="1740920" y="1399564"/>
                    <a:pt x="1740920" y="1483995"/>
                  </a:cubicBezTo>
                  <a:cubicBezTo>
                    <a:pt x="1740920" y="1709145"/>
                    <a:pt x="1558400" y="1891665"/>
                    <a:pt x="1333250" y="1891665"/>
                  </a:cubicBezTo>
                  <a:cubicBezTo>
                    <a:pt x="1192531" y="1891665"/>
                    <a:pt x="1068465" y="1820368"/>
                    <a:pt x="995204" y="1711927"/>
                  </a:cubicBezTo>
                  <a:lnTo>
                    <a:pt x="973852" y="1672590"/>
                  </a:lnTo>
                  <a:lnTo>
                    <a:pt x="958588" y="1672590"/>
                  </a:lnTo>
                  <a:lnTo>
                    <a:pt x="937236" y="1711927"/>
                  </a:lnTo>
                  <a:cubicBezTo>
                    <a:pt x="863975" y="1820368"/>
                    <a:pt x="739909" y="1891665"/>
                    <a:pt x="599190" y="1891665"/>
                  </a:cubicBezTo>
                  <a:cubicBezTo>
                    <a:pt x="374040" y="1891665"/>
                    <a:pt x="191520" y="1709145"/>
                    <a:pt x="191520" y="1483995"/>
                  </a:cubicBezTo>
                  <a:cubicBezTo>
                    <a:pt x="191520" y="1399564"/>
                    <a:pt x="217187" y="1321128"/>
                    <a:pt x="261144" y="1256063"/>
                  </a:cubicBezTo>
                  <a:lnTo>
                    <a:pt x="275141" y="1239097"/>
                  </a:lnTo>
                  <a:lnTo>
                    <a:pt x="248986" y="1230978"/>
                  </a:lnTo>
                  <a:cubicBezTo>
                    <a:pt x="102668" y="1169091"/>
                    <a:pt x="0" y="1024207"/>
                    <a:pt x="0" y="855345"/>
                  </a:cubicBezTo>
                  <a:cubicBezTo>
                    <a:pt x="0" y="630195"/>
                    <a:pt x="182520" y="447675"/>
                    <a:pt x="407670" y="447675"/>
                  </a:cubicBezTo>
                  <a:cubicBezTo>
                    <a:pt x="435814" y="447675"/>
                    <a:pt x="463291" y="450527"/>
                    <a:pt x="489830" y="455957"/>
                  </a:cubicBezTo>
                  <a:lnTo>
                    <a:pt x="565795" y="479538"/>
                  </a:lnTo>
                  <a:lnTo>
                    <a:pt x="558550" y="407670"/>
                  </a:lnTo>
                  <a:cubicBezTo>
                    <a:pt x="558550" y="182520"/>
                    <a:pt x="741070" y="0"/>
                    <a:pt x="966220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45" name="Google Shape;145;p3"/>
          <p:cNvGrpSpPr/>
          <p:nvPr/>
        </p:nvGrpSpPr>
        <p:grpSpPr>
          <a:xfrm>
            <a:off x="2961956" y="3974602"/>
            <a:ext cx="9230789" cy="1822533"/>
            <a:chOff x="7386322" y="3126226"/>
            <a:chExt cx="4805700" cy="1215265"/>
          </a:xfrm>
        </p:grpSpPr>
        <p:sp>
          <p:nvSpPr>
            <p:cNvPr id="146" name="Google Shape;146;p3"/>
            <p:cNvSpPr/>
            <p:nvPr/>
          </p:nvSpPr>
          <p:spPr>
            <a:xfrm>
              <a:off x="8473460" y="3126226"/>
              <a:ext cx="35082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108000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i="0" lang="en-US" sz="2100" u="none" cap="none" strike="noStrike">
                  <a:solidFill>
                    <a:schemeClr val="lt1"/>
                  </a:solidFill>
                </a:rPr>
                <a:t>클라우드 내 웹사이트의 탄소배출량을 </a:t>
              </a:r>
              <a:endParaRPr i="0" sz="2100" u="none" cap="none" strike="noStrike">
                <a:solidFill>
                  <a:schemeClr val="lt1"/>
                </a:solidFill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i="0" lang="en-US" sz="2100" u="none" cap="none" strike="noStrike">
                  <a:solidFill>
                    <a:schemeClr val="lt1"/>
                  </a:solidFill>
                </a:rPr>
                <a:t>예측하는 기술 개발</a:t>
              </a:r>
              <a:endParaRPr i="0" sz="2100" u="none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147" name="Google Shape;147;p3"/>
            <p:cNvSpPr txBox="1"/>
            <p:nvPr/>
          </p:nvSpPr>
          <p:spPr>
            <a:xfrm>
              <a:off x="7386322" y="3141621"/>
              <a:ext cx="10326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200" u="none" cap="none" strike="noStrike">
                  <a:solidFill>
                    <a:srgbClr val="FDF59C"/>
                  </a:solidFill>
                  <a:latin typeface="Noto Sans"/>
                  <a:ea typeface="Noto Sans"/>
                  <a:cs typeface="Noto Sans"/>
                  <a:sym typeface="Noto Sans"/>
                </a:rPr>
                <a:t>Main </a:t>
              </a:r>
              <a:r>
                <a:rPr b="1" i="0" lang="en-US" sz="2200" u="none" cap="none" strike="noStrike">
                  <a:solidFill>
                    <a:srgbClr val="FDF59C"/>
                  </a:solidFill>
                  <a:latin typeface="Noto Sans"/>
                  <a:ea typeface="Noto Sans"/>
                  <a:cs typeface="Noto Sans"/>
                  <a:sym typeface="Noto Sans"/>
                </a:rPr>
                <a:t>(03)</a:t>
              </a:r>
              <a:endParaRPr b="1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8" name="Google Shape;148;p3"/>
            <p:cNvCxnSpPr/>
            <p:nvPr/>
          </p:nvCxnSpPr>
          <p:spPr>
            <a:xfrm>
              <a:off x="7386322" y="4341491"/>
              <a:ext cx="48057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704b201a57_2_6"/>
          <p:cNvSpPr txBox="1"/>
          <p:nvPr/>
        </p:nvSpPr>
        <p:spPr>
          <a:xfrm>
            <a:off x="764831" y="840334"/>
            <a:ext cx="369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이때까지…</a:t>
            </a:r>
            <a:endParaRPr b="1" i="0" sz="33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2704b201a57_2_6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g2704b201a57_2_6"/>
          <p:cNvSpPr/>
          <p:nvPr/>
        </p:nvSpPr>
        <p:spPr>
          <a:xfrm>
            <a:off x="764825" y="2655775"/>
            <a:ext cx="3492600" cy="3600600"/>
          </a:xfrm>
          <a:prstGeom prst="roundRect">
            <a:avLst>
              <a:gd fmla="val 8832" name="adj"/>
            </a:avLst>
          </a:prstGeom>
          <a:solidFill>
            <a:srgbClr val="FFFFFF"/>
          </a:solidFill>
          <a:ln>
            <a:noFill/>
          </a:ln>
          <a:effectLst>
            <a:outerShdw blurRad="317500" rotWithShape="0" algn="tl" dir="2700000" dist="190500">
              <a:srgbClr val="000000">
                <a:alpha val="901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2704b201a57_2_6"/>
          <p:cNvSpPr/>
          <p:nvPr/>
        </p:nvSpPr>
        <p:spPr>
          <a:xfrm>
            <a:off x="907250" y="2798850"/>
            <a:ext cx="544500" cy="554100"/>
          </a:xfrm>
          <a:prstGeom prst="roundRect">
            <a:avLst>
              <a:gd fmla="val 5456" name="adj"/>
            </a:avLst>
          </a:prstGeom>
          <a:solidFill>
            <a:srgbClr val="B5CC2A"/>
          </a:solidFill>
          <a:ln>
            <a:noFill/>
          </a:ln>
          <a:effectLst>
            <a:outerShdw blurRad="889000" sx="90000" rotWithShape="0" sy="-19000">
              <a:srgbClr val="000000">
                <a:alpha val="3803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2704b201a57_2_6"/>
          <p:cNvSpPr txBox="1"/>
          <p:nvPr/>
        </p:nvSpPr>
        <p:spPr>
          <a:xfrm>
            <a:off x="1614275" y="2866700"/>
            <a:ext cx="270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탄소배출량</a:t>
            </a:r>
            <a:r>
              <a:rPr b="1" lang="en-US" sz="2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등급</a:t>
            </a:r>
            <a:endParaRPr b="1" i="0" sz="2300" u="none" cap="none" strike="noStrike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8" name="Google Shape;158;g2704b201a57_2_6"/>
          <p:cNvSpPr/>
          <p:nvPr/>
        </p:nvSpPr>
        <p:spPr>
          <a:xfrm>
            <a:off x="4464425" y="2655775"/>
            <a:ext cx="3492600" cy="3600600"/>
          </a:xfrm>
          <a:prstGeom prst="roundRect">
            <a:avLst>
              <a:gd fmla="val 8832" name="adj"/>
            </a:avLst>
          </a:prstGeom>
          <a:solidFill>
            <a:srgbClr val="FFFFFF"/>
          </a:solidFill>
          <a:ln>
            <a:noFill/>
          </a:ln>
          <a:effectLst>
            <a:outerShdw blurRad="317500" rotWithShape="0" algn="tl" dir="2700000" dist="190500">
              <a:srgbClr val="000000">
                <a:alpha val="901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2704b201a57_2_6"/>
          <p:cNvSpPr/>
          <p:nvPr/>
        </p:nvSpPr>
        <p:spPr>
          <a:xfrm>
            <a:off x="4606850" y="2798850"/>
            <a:ext cx="544500" cy="554100"/>
          </a:xfrm>
          <a:prstGeom prst="roundRect">
            <a:avLst>
              <a:gd fmla="val 5456" name="adj"/>
            </a:avLst>
          </a:prstGeom>
          <a:solidFill>
            <a:srgbClr val="B5CC2A"/>
          </a:solidFill>
          <a:ln>
            <a:noFill/>
          </a:ln>
          <a:effectLst>
            <a:outerShdw blurRad="889000" sx="90000" rotWithShape="0" sy="-19000">
              <a:srgbClr val="000000">
                <a:alpha val="3803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2704b201a57_2_6"/>
          <p:cNvSpPr txBox="1"/>
          <p:nvPr/>
        </p:nvSpPr>
        <p:spPr>
          <a:xfrm>
            <a:off x="5313882" y="2866696"/>
            <a:ext cx="2115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streamlit</a:t>
            </a:r>
            <a:endParaRPr b="1" i="0" sz="23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1" name="Google Shape;161;g2704b201a57_2_6"/>
          <p:cNvSpPr txBox="1"/>
          <p:nvPr/>
        </p:nvSpPr>
        <p:spPr>
          <a:xfrm>
            <a:off x="6487825" y="1795300"/>
            <a:ext cx="3322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streamlit - backend 연동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2704b201a57_2_6"/>
          <p:cNvSpPr/>
          <p:nvPr/>
        </p:nvSpPr>
        <p:spPr>
          <a:xfrm>
            <a:off x="8164025" y="2655775"/>
            <a:ext cx="3492600" cy="3600600"/>
          </a:xfrm>
          <a:prstGeom prst="roundRect">
            <a:avLst>
              <a:gd fmla="val 8832" name="adj"/>
            </a:avLst>
          </a:prstGeom>
          <a:solidFill>
            <a:srgbClr val="FFFFFF"/>
          </a:solidFill>
          <a:ln>
            <a:noFill/>
          </a:ln>
          <a:effectLst>
            <a:outerShdw blurRad="317500" rotWithShape="0" algn="tl" dir="2700000" dist="190500">
              <a:srgbClr val="000000">
                <a:alpha val="901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g2704b201a57_2_6"/>
          <p:cNvSpPr/>
          <p:nvPr/>
        </p:nvSpPr>
        <p:spPr>
          <a:xfrm>
            <a:off x="8306450" y="2798850"/>
            <a:ext cx="544500" cy="554100"/>
          </a:xfrm>
          <a:prstGeom prst="roundRect">
            <a:avLst>
              <a:gd fmla="val 5456" name="adj"/>
            </a:avLst>
          </a:prstGeom>
          <a:solidFill>
            <a:srgbClr val="B5CC2A"/>
          </a:solidFill>
          <a:ln>
            <a:noFill/>
          </a:ln>
          <a:effectLst>
            <a:outerShdw blurRad="889000" sx="90000" rotWithShape="0" sy="-19000">
              <a:srgbClr val="000000">
                <a:alpha val="3803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2704b201a57_2_6"/>
          <p:cNvSpPr txBox="1"/>
          <p:nvPr/>
        </p:nvSpPr>
        <p:spPr>
          <a:xfrm>
            <a:off x="9013482" y="2866696"/>
            <a:ext cx="2115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backend</a:t>
            </a:r>
            <a:endParaRPr b="1" i="0" sz="23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165" name="Google Shape;165;g2704b201a57_2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19275" y="3594376"/>
            <a:ext cx="2304812" cy="2334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2704b201a57_2_6"/>
          <p:cNvPicPr preferRelativeResize="0"/>
          <p:nvPr/>
        </p:nvPicPr>
        <p:blipFill rotWithShape="1">
          <a:blip r:embed="rId4">
            <a:alphaModFix/>
          </a:blip>
          <a:srcRect b="0" l="0" r="0" t="34921"/>
          <a:stretch/>
        </p:blipFill>
        <p:spPr>
          <a:xfrm>
            <a:off x="8716325" y="3649551"/>
            <a:ext cx="2709900" cy="22245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2704b201a57_2_6"/>
          <p:cNvSpPr/>
          <p:nvPr/>
        </p:nvSpPr>
        <p:spPr>
          <a:xfrm>
            <a:off x="6211475" y="2226838"/>
            <a:ext cx="3322800" cy="1226400"/>
          </a:xfrm>
          <a:prstGeom prst="blockArc">
            <a:avLst>
              <a:gd fmla="val 11006552" name="adj1"/>
              <a:gd fmla="val 21411042" name="adj2"/>
              <a:gd fmla="val 7381" name="adj3"/>
            </a:avLst>
          </a:prstGeom>
          <a:solidFill>
            <a:srgbClr val="93C47D"/>
          </a:solidFill>
          <a:ln cap="flat" cmpd="sng" w="952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68" name="Google Shape;168;g2704b201a57_2_6"/>
          <p:cNvGraphicFramePr/>
          <p:nvPr/>
        </p:nvGraphicFramePr>
        <p:xfrm>
          <a:off x="1119938" y="3518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{3D20DED2-C760-4FD8-95AC-02AAD91419F7}</a:tableStyleId>
              </a:tblPr>
              <a:tblGrid>
                <a:gridCol w="1703975"/>
                <a:gridCol w="559875"/>
                <a:gridCol w="725500"/>
              </a:tblGrid>
              <a:tr h="195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구간 산정</a:t>
                      </a:r>
                      <a:endParaRPr b="1" sz="1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등급</a:t>
                      </a:r>
                      <a:endParaRPr b="1" sz="1000" u="none" cap="none" strike="noStrike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범위</a:t>
                      </a:r>
                      <a:endParaRPr b="1" sz="1000" u="none" cap="none" strike="noStrike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</a:tr>
              <a:tr h="27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</a:t>
                      </a: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0.01186607516705</a:t>
                      </a:r>
                      <a:endParaRPr sz="1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A+ </a:t>
                      </a:r>
                      <a:endParaRPr sz="13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0~5%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27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CO2&lt;=0.06342066752985</a:t>
                      </a:r>
                      <a:endParaRPr sz="1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3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A</a:t>
                      </a:r>
                      <a:endParaRPr sz="13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5~10%</a:t>
                      </a:r>
                      <a:endParaRPr sz="1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27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CO2&lt;=0.84630370622500</a:t>
                      </a:r>
                      <a:endParaRPr sz="1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3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B</a:t>
                      </a:r>
                      <a:endParaRPr sz="13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10~20%</a:t>
                      </a:r>
                      <a:endParaRPr sz="1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221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CO2&lt;=2.35371515683271</a:t>
                      </a:r>
                      <a:endParaRPr sz="1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3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</a:t>
                      </a:r>
                      <a:endParaRPr sz="13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20~30%</a:t>
                      </a:r>
                      <a:endParaRPr sz="1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27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CO2&lt;=6.59464377557113</a:t>
                      </a:r>
                      <a:endParaRPr sz="1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3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D</a:t>
                      </a:r>
                      <a:endParaRPr sz="13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30~50%</a:t>
                      </a:r>
                      <a:endParaRPr sz="1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27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CO2&gt;6.594643775571138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3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F</a:t>
                      </a:r>
                      <a:endParaRPr sz="13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50%~</a:t>
                      </a:r>
                      <a:endParaRPr sz="1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711facc765_0_0"/>
          <p:cNvSpPr txBox="1"/>
          <p:nvPr/>
        </p:nvSpPr>
        <p:spPr>
          <a:xfrm>
            <a:off x="764831" y="840334"/>
            <a:ext cx="369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Feedback</a:t>
            </a:r>
            <a:endParaRPr b="1" i="0" sz="33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2711facc765_0_0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2711facc765_0_0"/>
          <p:cNvSpPr/>
          <p:nvPr/>
        </p:nvSpPr>
        <p:spPr>
          <a:xfrm>
            <a:off x="1814600" y="2427175"/>
            <a:ext cx="8294700" cy="2588700"/>
          </a:xfrm>
          <a:prstGeom prst="roundRect">
            <a:avLst>
              <a:gd fmla="val 8832" name="adj"/>
            </a:avLst>
          </a:prstGeom>
          <a:solidFill>
            <a:srgbClr val="FFFFFF"/>
          </a:solidFill>
          <a:ln>
            <a:noFill/>
          </a:ln>
          <a:effectLst>
            <a:outerShdw blurRad="317500" rotWithShape="0" algn="tl" dir="2700000" dist="190500">
              <a:srgbClr val="000000">
                <a:alpha val="901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2711facc765_0_0"/>
          <p:cNvSpPr/>
          <p:nvPr/>
        </p:nvSpPr>
        <p:spPr>
          <a:xfrm>
            <a:off x="2212775" y="2570250"/>
            <a:ext cx="2371500" cy="610500"/>
          </a:xfrm>
          <a:prstGeom prst="roundRect">
            <a:avLst>
              <a:gd fmla="val 5456" name="adj"/>
            </a:avLst>
          </a:prstGeom>
          <a:solidFill>
            <a:srgbClr val="B5CC2A"/>
          </a:solidFill>
          <a:ln>
            <a:noFill/>
          </a:ln>
          <a:effectLst>
            <a:outerShdw blurRad="889000" sx="90000" rotWithShape="0" sy="-19000">
              <a:srgbClr val="000000">
                <a:alpha val="3803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5월 </a:t>
            </a:r>
            <a:r>
              <a:rPr b="1" lang="en-US" sz="1600"/>
              <a:t>27</a:t>
            </a: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일 피드백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2711facc765_0_0"/>
          <p:cNvSpPr txBox="1"/>
          <p:nvPr/>
        </p:nvSpPr>
        <p:spPr>
          <a:xfrm>
            <a:off x="2212775" y="3357300"/>
            <a:ext cx="7837500" cy="9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US" sz="2000"/>
              <a:t>탄소 등급의 신뢰도 향상 → 데이터셋을 지속적으로 추가하여 재검토 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04b201a57_2_41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g2704b201a57_2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5055662" y="-314113"/>
            <a:ext cx="5804949" cy="7894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g2704b201a57_2_41"/>
          <p:cNvCxnSpPr/>
          <p:nvPr/>
        </p:nvCxnSpPr>
        <p:spPr>
          <a:xfrm>
            <a:off x="11352125" y="25428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5" name="Google Shape;185;g2704b201a57_2_41"/>
          <p:cNvCxnSpPr/>
          <p:nvPr/>
        </p:nvCxnSpPr>
        <p:spPr>
          <a:xfrm>
            <a:off x="11352125" y="29798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6" name="Google Shape;186;g2704b201a57_2_41"/>
          <p:cNvCxnSpPr/>
          <p:nvPr/>
        </p:nvCxnSpPr>
        <p:spPr>
          <a:xfrm>
            <a:off x="11352125" y="51035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" name="Google Shape;187;g2704b201a57_2_41"/>
          <p:cNvCxnSpPr/>
          <p:nvPr/>
        </p:nvCxnSpPr>
        <p:spPr>
          <a:xfrm>
            <a:off x="11352125" y="5430975"/>
            <a:ext cx="478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8" name="Google Shape;188;g2704b201a57_2_41"/>
          <p:cNvSpPr txBox="1"/>
          <p:nvPr/>
        </p:nvSpPr>
        <p:spPr>
          <a:xfrm>
            <a:off x="0" y="5652025"/>
            <a:ext cx="6740700" cy="15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rgbClr val="1C1D1E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Electricity Intensity of Internet Data Transmission: Untangling the Estimates</a:t>
            </a:r>
            <a:endParaRPr b="0" i="0" sz="700" u="none" cap="none" strike="noStrike">
              <a:solidFill>
                <a:srgbClr val="0563C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First published: 01 August 2017 </a:t>
            </a:r>
            <a:r>
              <a:rPr b="0" i="0" lang="en-US" sz="700" u="none" cap="none" strike="noStrike">
                <a:solidFill>
                  <a:srgbClr val="0563C1"/>
                </a:solidFill>
                <a:highlight>
                  <a:srgbClr val="FFFFFF"/>
                </a:highlight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https://doi.org/10.1111/jiec.12630</a:t>
            </a:r>
            <a:endParaRPr b="0" i="0" sz="700" u="none" cap="none" strike="noStrike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Citations: </a:t>
            </a:r>
            <a:r>
              <a:rPr b="0" i="0" lang="en-US" sz="700" u="none" cap="none" strike="noStrike">
                <a:solidFill>
                  <a:srgbClr val="0563C1"/>
                </a:solidFill>
                <a:highlight>
                  <a:srgbClr val="FFFFFF"/>
                </a:highlight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89</a:t>
            </a:r>
            <a:endParaRPr b="0" i="0" sz="700" u="none" cap="none" strike="noStrike">
              <a:solidFill>
                <a:srgbClr val="0563C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1C1D1E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9" name="Google Shape;189;g2704b201a57_2_41"/>
          <p:cNvSpPr txBox="1"/>
          <p:nvPr/>
        </p:nvSpPr>
        <p:spPr>
          <a:xfrm>
            <a:off x="155150" y="1763275"/>
            <a:ext cx="3025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웹페이지 탄소발생량 기존보다 20% 감소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2704b201a57_2_41"/>
          <p:cNvSpPr txBox="1"/>
          <p:nvPr/>
        </p:nvSpPr>
        <p:spPr>
          <a:xfrm>
            <a:off x="764831" y="840334"/>
            <a:ext cx="3699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정량적 목표</a:t>
            </a:r>
            <a:endParaRPr b="1" i="0" sz="33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e0418429a6_0_14"/>
          <p:cNvSpPr txBox="1"/>
          <p:nvPr/>
        </p:nvSpPr>
        <p:spPr>
          <a:xfrm>
            <a:off x="559956" y="675709"/>
            <a:ext cx="3699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RnR</a:t>
            </a:r>
            <a:endParaRPr b="0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Role &amp; Responsibility</a:t>
            </a:r>
            <a:endParaRPr b="0" i="0" sz="1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2e0418429a6_0_14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97" name="Google Shape;197;g2e0418429a6_0_14"/>
          <p:cNvGraphicFramePr/>
          <p:nvPr/>
        </p:nvGraphicFramePr>
        <p:xfrm>
          <a:off x="671620" y="19817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{9DE22316-C386-4243-AE85-5743EBBD6F9F}</a:tableStyleId>
              </a:tblPr>
              <a:tblGrid>
                <a:gridCol w="1319500"/>
                <a:gridCol w="3206525"/>
                <a:gridCol w="3206525"/>
                <a:gridCol w="3206525"/>
              </a:tblGrid>
              <a:tr h="1228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(5/27~)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>
                          <a:solidFill>
                            <a:schemeClr val="dk1"/>
                          </a:solidFill>
                        </a:rPr>
                        <a:t>검색링크 세부분석 후 웹페이지에 띄우기</a:t>
                      </a:r>
                      <a:endParaRPr b="0" sz="16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lang="en-US" sz="1600" u="none" cap="none" strike="noStrike">
                          <a:solidFill>
                            <a:schemeClr val="dk1"/>
                          </a:solidFill>
                        </a:rPr>
                        <a:t>1차 웹페이지 배포 </a:t>
                      </a:r>
                      <a:endParaRPr b="0" sz="16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  <a:tr h="366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1 (이준원)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2 (김화영)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팀원 3 (오승연)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54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9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금주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개인별</a:t>
                      </a:r>
                      <a:endParaRPr b="1" sz="16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/>
                        <a:t>활동계획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US" sz="1400" u="none" cap="none" strike="noStrike"/>
                        <a:t>페이지 세부분석 코드 작성 </a:t>
                      </a:r>
                      <a:endParaRPr sz="1400" u="none" cap="none" strike="noStrike"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및 API 제작</a:t>
                      </a:r>
                      <a:endParaRPr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클라우드 기반 배포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</a:rPr>
                        <a:t>데</a:t>
                      </a: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</a:rPr>
                        <a:t>이터셋 추가 수집 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</a:rPr>
                        <a:t>클라우드 기반 배포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</a:rPr>
                        <a:t>등급이미지 사이즈 조절 및 수정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</a:rPr>
                        <a:t>웹페이지 코드 리팩토링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</a:rPr>
                        <a:t>페이지 세부분석을 통한 시각화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723ddd6eb1_3_0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데이터 셋 추가</a:t>
            </a:r>
            <a:endParaRPr b="1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2723ddd6eb1_3_0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2723ddd6eb1_3_0"/>
          <p:cNvSpPr txBox="1"/>
          <p:nvPr/>
        </p:nvSpPr>
        <p:spPr>
          <a:xfrm>
            <a:off x="559950" y="1820500"/>
            <a:ext cx="40350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/>
              <a:t>신뢰도 향상을 위해</a:t>
            </a:r>
            <a:endParaRPr sz="20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수집된 데이터셋 링크 500개</a:t>
            </a:r>
            <a:r>
              <a:rPr lang="en-US" sz="2000"/>
              <a:t>에서 </a:t>
            </a:r>
            <a:endParaRPr sz="20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/>
              <a:t>약 500개 이상을 추가하여</a:t>
            </a:r>
            <a:endParaRPr sz="20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/>
              <a:t>1000개정도의 데이터 셋으로</a:t>
            </a:r>
            <a:endParaRPr sz="20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/>
              <a:t>재검토를 완료</a:t>
            </a:r>
            <a:endParaRPr sz="20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/>
          </a:p>
        </p:txBody>
      </p:sp>
      <p:pic>
        <p:nvPicPr>
          <p:cNvPr id="205" name="Google Shape;205;g2723ddd6eb1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5925" y="992725"/>
            <a:ext cx="5308501" cy="552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723ddd6eb1_0_1"/>
          <p:cNvSpPr txBox="1"/>
          <p:nvPr/>
        </p:nvSpPr>
        <p:spPr>
          <a:xfrm>
            <a:off x="559951" y="675700"/>
            <a:ext cx="759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US" sz="3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탄소등급분류표 </a:t>
            </a:r>
            <a:r>
              <a:rPr b="1" lang="en-US" sz="3500">
                <a:solidFill>
                  <a:schemeClr val="accent1"/>
                </a:solidFill>
              </a:rPr>
              <a:t>구간 산정 변경</a:t>
            </a:r>
            <a:endParaRPr b="1" i="0" sz="1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2723ddd6eb1_0_1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12" name="Google Shape;212;g2723ddd6eb1_0_1"/>
          <p:cNvGraphicFramePr/>
          <p:nvPr/>
        </p:nvGraphicFramePr>
        <p:xfrm>
          <a:off x="1450850" y="16894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{3D20DED2-C760-4FD8-95AC-02AAD91419F7}</a:tableStyleId>
              </a:tblPr>
              <a:tblGrid>
                <a:gridCol w="5107050"/>
                <a:gridCol w="1678025"/>
                <a:gridCol w="2174350"/>
              </a:tblGrid>
              <a:tr h="590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구간 산정</a:t>
                      </a:r>
                      <a:endParaRPr b="1" sz="17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등급</a:t>
                      </a:r>
                      <a:endParaRPr b="1" sz="1700" u="none" cap="none" strike="noStrike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데이터 분류 범위</a:t>
                      </a:r>
                      <a:endParaRPr b="1" sz="1700" u="none" cap="none" strike="noStrike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>
                    <a:solidFill>
                      <a:srgbClr val="70AD47"/>
                    </a:solidFill>
                  </a:tcPr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 &lt;= </a:t>
                      </a:r>
                      <a:r>
                        <a:rPr b="1" lang="en-US" sz="1700">
                          <a:solidFill>
                            <a:srgbClr val="FF0000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0.02589057974014435</a:t>
                      </a:r>
                      <a:endParaRPr b="1" sz="100">
                        <a:solidFill>
                          <a:srgbClr val="FF0000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A+ </a:t>
                      </a:r>
                      <a:endParaRPr sz="2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0~5%</a:t>
                      </a:r>
                      <a:endParaRPr sz="1700" u="none" cap="none" strike="noStrike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 &lt;= </a:t>
                      </a:r>
                      <a:r>
                        <a:rPr b="1" lang="en-US" sz="1700">
                          <a:solidFill>
                            <a:srgbClr val="FF0000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0.14711818580724303</a:t>
                      </a:r>
                      <a:endParaRPr b="1" sz="1700" u="none" cap="none" strike="noStrike">
                        <a:solidFill>
                          <a:srgbClr val="FF0000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A</a:t>
                      </a:r>
                      <a:endParaRPr sz="2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5~10%</a:t>
                      </a:r>
                      <a:endParaRPr sz="17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 &lt;= </a:t>
                      </a:r>
                      <a:r>
                        <a:rPr b="1" lang="en-US" sz="1700">
                          <a:solidFill>
                            <a:srgbClr val="FF0000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1.187880521816835</a:t>
                      </a:r>
                      <a:endParaRPr b="1" sz="1700" u="none" cap="none" strike="noStrike">
                        <a:solidFill>
                          <a:srgbClr val="FF0000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B</a:t>
                      </a:r>
                      <a:endParaRPr sz="2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10~20%</a:t>
                      </a:r>
                      <a:endParaRPr sz="17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 &lt;= </a:t>
                      </a:r>
                      <a:r>
                        <a:rPr b="1" lang="en-US" sz="1700">
                          <a:solidFill>
                            <a:srgbClr val="FF0000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2.699545392443686</a:t>
                      </a:r>
                      <a:endParaRPr b="1" sz="1700" u="none" cap="none" strike="noStrike">
                        <a:solidFill>
                          <a:srgbClr val="FF0000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</a:t>
                      </a:r>
                      <a:endParaRPr sz="2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20~30%</a:t>
                      </a:r>
                      <a:endParaRPr sz="17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620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 &lt;= </a:t>
                      </a:r>
                      <a:r>
                        <a:rPr b="1" lang="en-US" sz="1700">
                          <a:solidFill>
                            <a:srgbClr val="FF0000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8.490373140199855</a:t>
                      </a:r>
                      <a:endParaRPr b="1" sz="1700" u="none" cap="none" strike="noStrike">
                        <a:solidFill>
                          <a:srgbClr val="FF0000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D</a:t>
                      </a:r>
                      <a:endParaRPr sz="2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30~50%</a:t>
                      </a:r>
                      <a:endParaRPr sz="17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  <a:tr h="713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CO2 &gt; </a:t>
                      </a:r>
                      <a:r>
                        <a:rPr b="1" lang="en-US" sz="1700">
                          <a:solidFill>
                            <a:srgbClr val="FF0000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8.490373140199855</a:t>
                      </a:r>
                      <a:endParaRPr b="1" sz="1700">
                        <a:solidFill>
                          <a:srgbClr val="FF0000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F</a:t>
                      </a:r>
                      <a:endParaRPr sz="20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cap="none" strike="noStrike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50%~</a:t>
                      </a:r>
                      <a:endParaRPr sz="1700" u="none" cap="none" strike="noStrike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cxnSp>
        <p:nvCxnSpPr>
          <p:cNvPr id="213" name="Google Shape;213;g2723ddd6eb1_0_1"/>
          <p:cNvCxnSpPr/>
          <p:nvPr/>
        </p:nvCxnSpPr>
        <p:spPr>
          <a:xfrm flipH="1" rot="10800000">
            <a:off x="1635550" y="5910400"/>
            <a:ext cx="2594400" cy="11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g2723ddd6eb1_0_1"/>
          <p:cNvCxnSpPr/>
          <p:nvPr/>
        </p:nvCxnSpPr>
        <p:spPr>
          <a:xfrm flipH="1" rot="10800000">
            <a:off x="1635550" y="5224600"/>
            <a:ext cx="2594400" cy="11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e0418429a6_1_59"/>
          <p:cNvSpPr txBox="1"/>
          <p:nvPr/>
        </p:nvSpPr>
        <p:spPr>
          <a:xfrm>
            <a:off x="559948" y="675700"/>
            <a:ext cx="474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1" lang="en-US" sz="3500">
                <a:solidFill>
                  <a:schemeClr val="accent1"/>
                </a:solidFill>
              </a:rPr>
              <a:t>코드 리팩토링</a:t>
            </a:r>
            <a:endParaRPr b="1" i="0" sz="35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2e0418429a6_1_59"/>
          <p:cNvSpPr txBox="1"/>
          <p:nvPr/>
        </p:nvSpPr>
        <p:spPr>
          <a:xfrm>
            <a:off x="559950" y="438625"/>
            <a:ext cx="126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900" u="none" cap="none" strike="noStrike">
                <a:solidFill>
                  <a:srgbClr val="999999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Carbon - free             </a:t>
            </a:r>
            <a:r>
              <a:rPr b="1" i="0" lang="en-US" sz="9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ㅤ ㅤ</a:t>
            </a:r>
            <a:endParaRPr b="1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1" i="0" sz="900" u="none" cap="none" strike="noStrike">
              <a:solidFill>
                <a:srgbClr val="99999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g2e0418429a6_1_59"/>
          <p:cNvSpPr/>
          <p:nvPr/>
        </p:nvSpPr>
        <p:spPr>
          <a:xfrm>
            <a:off x="1347750" y="1587363"/>
            <a:ext cx="8668500" cy="57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/>
              <a:t>추가 기능을 개발 중, </a:t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/>
              <a:t>기존코드에서는 코드가 다 분리되고,  길고 오래걸렸음.</a:t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/>
              <a:t>따라서 </a:t>
            </a:r>
            <a:r>
              <a:rPr b="1" lang="en-US" sz="2000"/>
              <a:t>코드 리팩토링을 거쳐 코드 최적화 및 분할</a:t>
            </a:r>
            <a:r>
              <a:rPr lang="en-US" sz="2000"/>
              <a:t>을 진행함.</a:t>
            </a:r>
            <a:endParaRPr sz="2000"/>
          </a:p>
        </p:txBody>
      </p:sp>
      <p:pic>
        <p:nvPicPr>
          <p:cNvPr id="222" name="Google Shape;222;g2e0418429a6_1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700" y="2624950"/>
            <a:ext cx="7207724" cy="27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g2e0418429a6_1_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3450" y="5145525"/>
            <a:ext cx="11258550" cy="161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사용자 지정 1">
      <a:dk1>
        <a:srgbClr val="000000"/>
      </a:dk1>
      <a:lt1>
        <a:srgbClr val="FFFFFF"/>
      </a:lt1>
      <a:dk2>
        <a:srgbClr val="444D26"/>
      </a:dk2>
      <a:lt2>
        <a:srgbClr val="FEFAC9"/>
      </a:lt2>
      <a:accent1>
        <a:srgbClr val="5BAD5B"/>
      </a:accent1>
      <a:accent2>
        <a:srgbClr val="FF6A6E"/>
      </a:accent2>
      <a:accent3>
        <a:srgbClr val="FFC637"/>
      </a:accent3>
      <a:accent4>
        <a:srgbClr val="FCFCF4"/>
      </a:accent4>
      <a:accent5>
        <a:srgbClr val="9C85C0"/>
      </a:accent5>
      <a:accent6>
        <a:srgbClr val="98C8E2"/>
      </a:accent6>
      <a:hlink>
        <a:srgbClr val="8E58B6"/>
      </a:hlink>
      <a:folHlink>
        <a:srgbClr val="7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2022-02-18T06:05:33Z</dcterms:created>
  <dc:creator>윤상림</dc:creator>
</cp:coreProperties>
</file>